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0" r:id="rId2"/>
    <p:sldId id="262" r:id="rId3"/>
    <p:sldId id="263" r:id="rId4"/>
    <p:sldId id="264" r:id="rId5"/>
    <p:sldId id="265" r:id="rId6"/>
    <p:sldId id="266" r:id="rId7"/>
    <p:sldId id="261" r:id="rId8"/>
    <p:sldId id="259" r:id="rId9"/>
  </p:sldIdLst>
  <p:sldSz cx="9144000" cy="6858000" type="screen4x3"/>
  <p:notesSz cx="6797675" cy="9928225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33339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E00FD-ED84-479B-9B55-37FF9EFC0A6C}" type="datetimeFigureOut">
              <a:rPr lang="el-GR" smtClean="0"/>
              <a:t>4/4/2017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78792-A9C7-48B5-A486-C764AF49041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8314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 altLang="el-G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l-GR" altLang="el-G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 altLang="el-G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78718D-1830-40C4-9F4F-EBA5FD2F61C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900612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096649-4D88-4F66-8598-47C6283BE5E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275688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4B54A-C4E1-4FC9-B79D-127884607393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7577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4741D-B4CA-42E6-ACA8-02C40864953B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5102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690B6-1533-44CD-8AEE-A38EA9B462F6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6837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97010-782B-4C02-AD03-A0ACD3A3643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99174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6FFF7-F9ED-404A-A580-AA9BC1E4A7E8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338275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57B37-3D60-4B8C-8FD4-4A9F4B1D8B36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95214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B7E36-D504-4025-8119-7B638FDEC1C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68644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EE3B5-2C0E-4316-9B10-263751CA289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92343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D7C4E-78BB-4F55-B9B3-43278661752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98029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C53AA-0363-41EF-B97F-0C86535E9279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6105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επεξεργασία του τίτλου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 alt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 alt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D3E69DE-E294-45EE-A915-0FA745D9EB40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esfhellas.gr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354908" y="3141663"/>
            <a:ext cx="6048375" cy="803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sz="2200" b="1" u="sng" dirty="0" err="1" smtClean="0">
                <a:solidFill>
                  <a:srgbClr val="333399"/>
                </a:solidFill>
                <a:latin typeface="Verdana" pitchFamily="34" charset="0"/>
              </a:rPr>
              <a:t>Υπόδειγματα</a:t>
            </a:r>
            <a:endParaRPr lang="el-GR" altLang="el-GR" sz="2200" b="1" u="sng" dirty="0" smtClean="0">
              <a:solidFill>
                <a:srgbClr val="333399"/>
              </a:solidFill>
              <a:latin typeface="Verdana" pitchFamily="34" charset="0"/>
            </a:endParaRPr>
          </a:p>
          <a:p>
            <a:pPr algn="ctr">
              <a:spcBef>
                <a:spcPct val="10000"/>
              </a:spcBef>
            </a:pPr>
            <a:r>
              <a:rPr lang="el-GR" altLang="el-GR" sz="2200" b="1" u="sng" dirty="0" smtClean="0">
                <a:solidFill>
                  <a:srgbClr val="333399"/>
                </a:solidFill>
                <a:latin typeface="Verdana" pitchFamily="34" charset="0"/>
              </a:rPr>
              <a:t>Δημοσιότητας</a:t>
            </a:r>
            <a:endParaRPr lang="el-GR" altLang="el-GR" sz="2200" u="sng" dirty="0">
              <a:solidFill>
                <a:srgbClr val="333399"/>
              </a:solidFill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50825" y="404813"/>
            <a:ext cx="5545138" cy="68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200" b="1" dirty="0">
                <a:solidFill>
                  <a:srgbClr val="333399"/>
                </a:solidFill>
                <a:latin typeface="Verdana" pitchFamily="34" charset="0"/>
              </a:rPr>
              <a:t>Περιφέρεια Ηπείρου</a:t>
            </a:r>
          </a:p>
          <a:p>
            <a:pPr>
              <a:spcBef>
                <a:spcPct val="10000"/>
              </a:spcBef>
            </a:pPr>
            <a:r>
              <a:rPr lang="el-GR" altLang="el-GR" sz="1200" b="1" dirty="0" smtClean="0">
                <a:solidFill>
                  <a:srgbClr val="333399"/>
                </a:solidFill>
                <a:latin typeface="Verdana" pitchFamily="34" charset="0"/>
              </a:rPr>
              <a:t>Ειδική Υπηρεσία Διαχείρισης</a:t>
            </a:r>
          </a:p>
          <a:p>
            <a:pPr>
              <a:spcBef>
                <a:spcPct val="10000"/>
              </a:spcBef>
            </a:pPr>
            <a:r>
              <a:rPr lang="el-GR" altLang="el-GR" sz="1200" b="1" dirty="0" smtClean="0">
                <a:solidFill>
                  <a:srgbClr val="333399"/>
                </a:solidFill>
                <a:latin typeface="Verdana" pitchFamily="34" charset="0"/>
              </a:rPr>
              <a:t>Ε.Π. Περιφέρειας Ηπείρου</a:t>
            </a:r>
            <a:endParaRPr lang="el-GR" altLang="el-GR" sz="1200" dirty="0">
              <a:solidFill>
                <a:srgbClr val="333399"/>
              </a:solidFill>
            </a:endParaRPr>
          </a:p>
        </p:txBody>
      </p:sp>
      <p:pic>
        <p:nvPicPr>
          <p:cNvPr id="6" name="Picture 33" descr="C:\Users\ypapa\Desktop\Logo Epirus 2014-2020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04813"/>
            <a:ext cx="1534197" cy="69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692275" y="404813"/>
            <a:ext cx="6696075" cy="5400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3132138" y="404813"/>
            <a:ext cx="0" cy="5545137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395288" y="1628775"/>
            <a:ext cx="8064500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395288" y="4292600"/>
            <a:ext cx="8208962" cy="0"/>
          </a:xfrm>
          <a:prstGeom prst="line">
            <a:avLst/>
          </a:prstGeom>
          <a:noFill/>
          <a:ln w="9525">
            <a:solidFill>
              <a:srgbClr val="FF66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pic>
        <p:nvPicPr>
          <p:cNvPr id="2057" name="Picture 9" descr="EE_yellow-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652963"/>
            <a:ext cx="1295400" cy="88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6512" y="5805264"/>
            <a:ext cx="9107487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l-GR" altLang="el-GR" sz="1100" b="1" dirty="0"/>
              <a:t>Η περιοχή </a:t>
            </a:r>
            <a:r>
              <a:rPr lang="el-GR" altLang="el-GR" sz="1100" b="1" dirty="0">
                <a:solidFill>
                  <a:srgbClr val="FF0000"/>
                </a:solidFill>
              </a:rPr>
              <a:t>Α</a:t>
            </a:r>
            <a:r>
              <a:rPr lang="el-GR" altLang="el-GR" sz="1100" b="1" dirty="0"/>
              <a:t> θα πρέπει να είναι ίση με την </a:t>
            </a:r>
            <a:r>
              <a:rPr lang="el-GR" altLang="el-GR" sz="1100" b="1" dirty="0">
                <a:solidFill>
                  <a:srgbClr val="FF0000"/>
                </a:solidFill>
              </a:rPr>
              <a:t>Β</a:t>
            </a:r>
            <a:endParaRPr lang="en-US" altLang="el-GR" sz="1100" b="1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l-GR" altLang="el-GR" sz="1100" b="1" dirty="0"/>
              <a:t>Η σημαία της Ελλάδας και το σήμα του ΕΣΠΑ θα πρέπει να βρίσκονται στο ίδιο ύψος και να είναι ισότιμα μεταξύ τους και με την</a:t>
            </a:r>
            <a:r>
              <a:rPr lang="en-US" altLang="el-GR" sz="1100" b="1" dirty="0"/>
              <a:t> </a:t>
            </a:r>
            <a:r>
              <a:rPr lang="el-GR" altLang="el-GR" sz="1100" b="1" dirty="0"/>
              <a:t>σημαία της </a:t>
            </a:r>
            <a:r>
              <a:rPr lang="el-GR" altLang="el-GR" sz="1100" b="1" dirty="0" smtClean="0"/>
              <a:t>ΕΕ</a:t>
            </a:r>
          </a:p>
          <a:p>
            <a:pPr>
              <a:buFontTx/>
              <a:buChar char="•"/>
            </a:pPr>
            <a:r>
              <a:rPr lang="el-GR" altLang="el-GR" sz="1100" b="1" dirty="0" smtClean="0"/>
              <a:t>Απαιτείται η αναφορά στα </a:t>
            </a:r>
            <a:r>
              <a:rPr lang="el-GR" sz="1100" b="1" dirty="0"/>
              <a:t>αναφορά στο Ταμείο ή στα Ταμεία</a:t>
            </a:r>
            <a:r>
              <a:rPr lang="el-GR" sz="1100" dirty="0"/>
              <a:t> που στηρίζουν την </a:t>
            </a:r>
            <a:r>
              <a:rPr lang="el-GR" sz="1100" dirty="0" smtClean="0"/>
              <a:t>πράξη </a:t>
            </a:r>
            <a:r>
              <a:rPr lang="el-GR" sz="1100" dirty="0"/>
              <a:t>Όταν ένα μέτρο πληροφόρησης και επικοινωνίας αφορά μία ή περισσότερες πράξεις που συγχρηματοδοτούνται από περισσότερα του ενός Ταμεία, η αναφορά στο Ταμείο μπορεί να αντικατασταθεί από την αναφορά στα </a:t>
            </a:r>
            <a:r>
              <a:rPr lang="el-GR" sz="1100" dirty="0" smtClean="0"/>
              <a:t>ΕΔΕΤ</a:t>
            </a:r>
            <a:endParaRPr lang="el-GR" altLang="el-GR" sz="1100" b="1" dirty="0" smtClean="0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6512" y="4652963"/>
            <a:ext cx="1655763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b="1" dirty="0">
                <a:latin typeface="Century Gothic" pitchFamily="34" charset="0"/>
              </a:rPr>
              <a:t>25%</a:t>
            </a:r>
          </a:p>
          <a:p>
            <a:pPr algn="ctr">
              <a:spcBef>
                <a:spcPct val="10000"/>
              </a:spcBef>
            </a:pPr>
            <a:r>
              <a:rPr lang="el-GR" altLang="el-GR" b="1" dirty="0">
                <a:latin typeface="Century Gothic" pitchFamily="34" charset="0"/>
              </a:rPr>
              <a:t>τουλάχιστον</a:t>
            </a:r>
          </a:p>
        </p:txBody>
      </p:sp>
      <p:pic>
        <p:nvPicPr>
          <p:cNvPr id="2060" name="Picture 12" descr="flag-greec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620713"/>
            <a:ext cx="1277937" cy="85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3203575" y="635969"/>
            <a:ext cx="345598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sz="2000" b="1" dirty="0" smtClean="0">
                <a:solidFill>
                  <a:srgbClr val="333399"/>
                </a:solidFill>
                <a:latin typeface="Verdana" pitchFamily="34" charset="0"/>
              </a:rPr>
              <a:t>Περιφέρεια</a:t>
            </a:r>
          </a:p>
          <a:p>
            <a:pPr algn="ctr">
              <a:spcBef>
                <a:spcPct val="10000"/>
              </a:spcBef>
            </a:pPr>
            <a:r>
              <a:rPr lang="el-GR" altLang="el-GR" sz="2000" b="1" dirty="0" smtClean="0">
                <a:solidFill>
                  <a:srgbClr val="333399"/>
                </a:solidFill>
                <a:latin typeface="Verdana" pitchFamily="34" charset="0"/>
              </a:rPr>
              <a:t>Ηπείρου</a:t>
            </a:r>
            <a:r>
              <a:rPr lang="el-GR" altLang="el-GR" dirty="0" smtClean="0">
                <a:solidFill>
                  <a:srgbClr val="333399"/>
                </a:solidFill>
              </a:rPr>
              <a:t> </a:t>
            </a:r>
            <a:endParaRPr lang="el-GR" altLang="el-GR" dirty="0">
              <a:solidFill>
                <a:srgbClr val="333399"/>
              </a:solidFill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132138" y="1628775"/>
            <a:ext cx="5327650" cy="60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sz="1600" b="1" dirty="0">
                <a:solidFill>
                  <a:srgbClr val="333399"/>
                </a:solidFill>
                <a:latin typeface="Verdana" pitchFamily="34" charset="0"/>
              </a:rPr>
              <a:t>Επιχειρησιακό </a:t>
            </a:r>
            <a:r>
              <a:rPr lang="el-GR" altLang="el-GR" sz="1600" b="1" dirty="0" smtClean="0">
                <a:solidFill>
                  <a:srgbClr val="333399"/>
                </a:solidFill>
                <a:latin typeface="Verdana" pitchFamily="34" charset="0"/>
              </a:rPr>
              <a:t>Πρόγραμμα</a:t>
            </a:r>
          </a:p>
          <a:p>
            <a:pPr algn="ctr">
              <a:spcBef>
                <a:spcPct val="10000"/>
              </a:spcBef>
            </a:pPr>
            <a:r>
              <a:rPr lang="el-GR" altLang="el-GR" sz="1600" b="1" dirty="0" smtClean="0">
                <a:solidFill>
                  <a:srgbClr val="333399"/>
                </a:solidFill>
                <a:latin typeface="Verdana" pitchFamily="34" charset="0"/>
              </a:rPr>
              <a:t>ΗΠΕΙΡΟΣ 2014-2020</a:t>
            </a:r>
            <a:endParaRPr lang="el-GR" altLang="el-GR" sz="1600" dirty="0">
              <a:solidFill>
                <a:srgbClr val="333399"/>
              </a:solidFill>
            </a:endParaRP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3146909" y="2487290"/>
            <a:ext cx="237648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b="1" dirty="0">
                <a:solidFill>
                  <a:srgbClr val="333399"/>
                </a:solidFill>
                <a:latin typeface="Verdana" pitchFamily="34" charset="0"/>
              </a:rPr>
              <a:t>Φορέας </a:t>
            </a:r>
            <a:r>
              <a:rPr lang="el-GR" altLang="el-GR" sz="1400" b="1" dirty="0" smtClean="0">
                <a:solidFill>
                  <a:srgbClr val="333399"/>
                </a:solidFill>
                <a:latin typeface="Verdana" pitchFamily="34" charset="0"/>
              </a:rPr>
              <a:t>υλοποίησης:</a:t>
            </a:r>
            <a:endParaRPr lang="el-GR" altLang="el-GR" sz="1400" dirty="0">
              <a:solidFill>
                <a:srgbClr val="333399"/>
              </a:solidFill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3060700" y="4005263"/>
            <a:ext cx="5472113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100" b="1" dirty="0">
                <a:solidFill>
                  <a:srgbClr val="333399"/>
                </a:solidFill>
                <a:latin typeface="Verdana" pitchFamily="34" charset="0"/>
              </a:rPr>
              <a:t>Με τη συγχρηματοδότηση της Ελλάδας και της Ευρωπαϊκής Ένωσης </a:t>
            </a:r>
            <a:endParaRPr lang="el-GR" altLang="el-GR" sz="1100" dirty="0">
              <a:solidFill>
                <a:srgbClr val="333399"/>
              </a:solidFill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3132138" y="4911642"/>
            <a:ext cx="56165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b="1" dirty="0">
                <a:solidFill>
                  <a:srgbClr val="002060"/>
                </a:solidFill>
                <a:latin typeface="Calibri" panose="020F0502020204030204" pitchFamily="34" charset="0"/>
              </a:rPr>
              <a:t>Ευρωπαϊκή Ένωση  </a:t>
            </a:r>
            <a:endParaRPr lang="el-GR" altLang="el-GR" sz="14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3132138" y="5127542"/>
            <a:ext cx="1799431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1100" dirty="0">
                <a:solidFill>
                  <a:srgbClr val="002060"/>
                </a:solidFill>
                <a:latin typeface="Calibri" panose="020F0502020204030204" pitchFamily="34" charset="0"/>
              </a:rPr>
              <a:t>Ευρωπαϊκό Ταμείο </a:t>
            </a:r>
          </a:p>
          <a:p>
            <a:r>
              <a:rPr lang="el-GR" altLang="el-GR" sz="1100" dirty="0">
                <a:solidFill>
                  <a:srgbClr val="002060"/>
                </a:solidFill>
                <a:latin typeface="Calibri" panose="020F0502020204030204" pitchFamily="34" charset="0"/>
              </a:rPr>
              <a:t>Περιφερειακής Ανάπτυξης </a:t>
            </a: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476250" y="530107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l-GR" b="1" dirty="0">
                <a:solidFill>
                  <a:srgbClr val="FF3300"/>
                </a:solidFill>
                <a:latin typeface="Verdana" pitchFamily="34" charset="0"/>
              </a:rPr>
              <a:t>A</a:t>
            </a:r>
            <a:endParaRPr lang="el-GR" altLang="el-GR" b="1" dirty="0">
              <a:solidFill>
                <a:srgbClr val="FF3300"/>
              </a:solidFill>
              <a:latin typeface="Verdana" pitchFamily="34" charset="0"/>
            </a:endParaRP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468313" y="4292600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l-GR" b="1" dirty="0">
                <a:solidFill>
                  <a:srgbClr val="FF3300"/>
                </a:solidFill>
                <a:latin typeface="Verdana" pitchFamily="34" charset="0"/>
              </a:rPr>
              <a:t>B</a:t>
            </a:r>
            <a:endParaRPr lang="el-GR" altLang="el-GR" b="1" dirty="0">
              <a:solidFill>
                <a:srgbClr val="FF3300"/>
              </a:solidFill>
              <a:latin typeface="Verdana" pitchFamily="34" charset="0"/>
            </a:endParaRPr>
          </a:p>
        </p:txBody>
      </p:sp>
      <p:pic>
        <p:nvPicPr>
          <p:cNvPr id="24" name="Picture 501" descr="C:\PROJECTS\NEW PERIOD site\new ESPA logo\ESPA1420_logo_rgb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6" y="530107"/>
            <a:ext cx="1530000" cy="941506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6511" y="938975"/>
            <a:ext cx="1655763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b="1" dirty="0">
                <a:latin typeface="Century Gothic" pitchFamily="34" charset="0"/>
              </a:rPr>
              <a:t>25%</a:t>
            </a:r>
          </a:p>
          <a:p>
            <a:pPr algn="ctr">
              <a:spcBef>
                <a:spcPct val="10000"/>
              </a:spcBef>
            </a:pPr>
            <a:r>
              <a:rPr lang="el-GR" altLang="el-GR" b="1" dirty="0">
                <a:latin typeface="Century Gothic" pitchFamily="34" charset="0"/>
              </a:rPr>
              <a:t>τουλάχιστον</a:t>
            </a: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3146908" y="2795067"/>
            <a:ext cx="237648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b="1" dirty="0" smtClean="0">
                <a:solidFill>
                  <a:srgbClr val="333399"/>
                </a:solidFill>
                <a:latin typeface="Verdana" pitchFamily="34" charset="0"/>
              </a:rPr>
              <a:t>Ονομασία πράξης:</a:t>
            </a:r>
            <a:endParaRPr lang="el-GR" altLang="el-GR" sz="1400" dirty="0">
              <a:solidFill>
                <a:srgbClr val="333399"/>
              </a:solidFill>
            </a:endParaRP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3132138" y="3435296"/>
            <a:ext cx="28082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b="1" dirty="0" smtClean="0">
                <a:solidFill>
                  <a:srgbClr val="333399"/>
                </a:solidFill>
                <a:latin typeface="Verdana" pitchFamily="34" charset="0"/>
              </a:rPr>
              <a:t>Προϋπολογισμός πράξης:</a:t>
            </a:r>
            <a:endParaRPr lang="el-GR" altLang="el-GR" sz="1400" dirty="0">
              <a:solidFill>
                <a:srgbClr val="333399"/>
              </a:solidFill>
            </a:endParaRPr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3132138" y="3127519"/>
            <a:ext cx="26638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b="1" dirty="0" smtClean="0">
                <a:solidFill>
                  <a:srgbClr val="333399"/>
                </a:solidFill>
                <a:latin typeface="Verdana" pitchFamily="34" charset="0"/>
              </a:rPr>
              <a:t>Κύριος στόχος πράξης:</a:t>
            </a:r>
            <a:endParaRPr lang="el-GR" altLang="el-GR" sz="1400" dirty="0">
              <a:solidFill>
                <a:srgbClr val="333399"/>
              </a:solidFill>
            </a:endParaRPr>
          </a:p>
        </p:txBody>
      </p:sp>
      <p:pic>
        <p:nvPicPr>
          <p:cNvPr id="2082" name="Picture 3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517" y="2226182"/>
            <a:ext cx="689553" cy="685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3" name="Picture 3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905" y="2948955"/>
            <a:ext cx="712778" cy="486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2843808" y="55635"/>
            <a:ext cx="367240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>
              <a:spcBef>
                <a:spcPct val="10000"/>
              </a:spcBef>
            </a:pPr>
            <a:r>
              <a:rPr lang="el-GR" sz="1400" b="1" dirty="0">
                <a:solidFill>
                  <a:srgbClr val="333399"/>
                </a:solidFill>
                <a:latin typeface="Verdana" pitchFamily="34" charset="0"/>
              </a:rPr>
              <a:t>Υπόδειγμα </a:t>
            </a:r>
            <a:r>
              <a:rPr lang="el-GR" sz="1400" b="1" dirty="0" smtClean="0">
                <a:solidFill>
                  <a:srgbClr val="333399"/>
                </a:solidFill>
                <a:latin typeface="Verdana" pitchFamily="34" charset="0"/>
              </a:rPr>
              <a:t>Προσωρινής Πινακίδας</a:t>
            </a:r>
            <a:endParaRPr lang="el-GR" sz="1400" b="1" dirty="0">
              <a:solidFill>
                <a:srgbClr val="333399"/>
              </a:solidFill>
              <a:latin typeface="Verdana" pitchFamily="34" charset="0"/>
            </a:endParaRP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5795964" y="3435296"/>
            <a:ext cx="260114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Επιλέξιμη Δ.Δ. </a:t>
            </a:r>
            <a:endParaRPr lang="el-GR" altLang="el-GR" sz="1400" i="1" dirty="0">
              <a:solidFill>
                <a:schemeClr val="accent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5795963" y="3127518"/>
            <a:ext cx="26011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Επικοινωνιακός στόχος</a:t>
            </a:r>
            <a:endParaRPr lang="el-GR" altLang="el-GR" sz="1400" i="1" dirty="0">
              <a:solidFill>
                <a:schemeClr val="accent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9" name="Text Box 20"/>
          <p:cNvSpPr txBox="1">
            <a:spLocks noChangeArrowheads="1"/>
          </p:cNvSpPr>
          <p:nvPr/>
        </p:nvSpPr>
        <p:spPr bwMode="auto">
          <a:xfrm>
            <a:off x="5795963" y="2795066"/>
            <a:ext cx="25923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Απλοποιημένη ονομασία</a:t>
            </a:r>
            <a:endParaRPr lang="el-GR" altLang="el-GR" sz="1400" i="1" dirty="0">
              <a:solidFill>
                <a:schemeClr val="accent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5795964" y="2487290"/>
            <a:ext cx="2592386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Τελικός Δικαιούχος</a:t>
            </a:r>
            <a:endParaRPr lang="el-GR" altLang="el-GR" sz="1400" i="1" dirty="0">
              <a:solidFill>
                <a:schemeClr val="accent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832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692275" y="404813"/>
            <a:ext cx="6696075" cy="5400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3132138" y="404813"/>
            <a:ext cx="0" cy="5545137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395288" y="1628775"/>
            <a:ext cx="8064500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395288" y="4292600"/>
            <a:ext cx="8208962" cy="0"/>
          </a:xfrm>
          <a:prstGeom prst="line">
            <a:avLst/>
          </a:prstGeom>
          <a:noFill/>
          <a:ln w="9525">
            <a:solidFill>
              <a:srgbClr val="FF66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pic>
        <p:nvPicPr>
          <p:cNvPr id="2057" name="Picture 9" descr="EE_yellow-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652963"/>
            <a:ext cx="1295400" cy="88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6512" y="4652963"/>
            <a:ext cx="1655763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b="1" dirty="0">
                <a:latin typeface="Century Gothic" pitchFamily="34" charset="0"/>
              </a:rPr>
              <a:t>25%</a:t>
            </a:r>
          </a:p>
          <a:p>
            <a:pPr algn="ctr">
              <a:spcBef>
                <a:spcPct val="10000"/>
              </a:spcBef>
            </a:pPr>
            <a:r>
              <a:rPr lang="el-GR" altLang="el-GR" b="1" dirty="0">
                <a:latin typeface="Century Gothic" pitchFamily="34" charset="0"/>
              </a:rPr>
              <a:t>τουλάχιστον</a:t>
            </a:r>
          </a:p>
        </p:txBody>
      </p:sp>
      <p:pic>
        <p:nvPicPr>
          <p:cNvPr id="2060" name="Picture 12" descr="flag-greec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620713"/>
            <a:ext cx="1277937" cy="85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3203575" y="635969"/>
            <a:ext cx="345598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sz="2000" b="1" dirty="0" smtClean="0">
                <a:solidFill>
                  <a:srgbClr val="333399"/>
                </a:solidFill>
                <a:latin typeface="Verdana" pitchFamily="34" charset="0"/>
              </a:rPr>
              <a:t>Περιφέρεια</a:t>
            </a:r>
          </a:p>
          <a:p>
            <a:pPr algn="ctr">
              <a:spcBef>
                <a:spcPct val="10000"/>
              </a:spcBef>
            </a:pPr>
            <a:r>
              <a:rPr lang="el-GR" altLang="el-GR" sz="2000" b="1" dirty="0" smtClean="0">
                <a:solidFill>
                  <a:srgbClr val="333399"/>
                </a:solidFill>
                <a:latin typeface="Verdana" pitchFamily="34" charset="0"/>
              </a:rPr>
              <a:t>Ηπείρου</a:t>
            </a:r>
            <a:r>
              <a:rPr lang="el-GR" altLang="el-GR" dirty="0" smtClean="0">
                <a:solidFill>
                  <a:srgbClr val="333399"/>
                </a:solidFill>
              </a:rPr>
              <a:t> </a:t>
            </a:r>
            <a:endParaRPr lang="el-GR" altLang="el-GR" dirty="0">
              <a:solidFill>
                <a:srgbClr val="333399"/>
              </a:solidFill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132138" y="1628775"/>
            <a:ext cx="5327650" cy="60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sz="1600" b="1" dirty="0">
                <a:solidFill>
                  <a:srgbClr val="333399"/>
                </a:solidFill>
                <a:latin typeface="Verdana" pitchFamily="34" charset="0"/>
              </a:rPr>
              <a:t>Επιχειρησιακό </a:t>
            </a:r>
            <a:r>
              <a:rPr lang="el-GR" altLang="el-GR" sz="1600" b="1" dirty="0" smtClean="0">
                <a:solidFill>
                  <a:srgbClr val="333399"/>
                </a:solidFill>
                <a:latin typeface="Verdana" pitchFamily="34" charset="0"/>
              </a:rPr>
              <a:t>Πρόγραμμα</a:t>
            </a:r>
          </a:p>
          <a:p>
            <a:pPr algn="ctr">
              <a:spcBef>
                <a:spcPct val="10000"/>
              </a:spcBef>
            </a:pPr>
            <a:r>
              <a:rPr lang="el-GR" altLang="el-GR" sz="1600" b="1" dirty="0" smtClean="0">
                <a:solidFill>
                  <a:srgbClr val="333399"/>
                </a:solidFill>
                <a:latin typeface="Verdana" pitchFamily="34" charset="0"/>
              </a:rPr>
              <a:t>ΗΠΕΙΡΟΣ 2014-2020</a:t>
            </a:r>
            <a:endParaRPr lang="el-GR" altLang="el-GR" sz="1600" dirty="0">
              <a:solidFill>
                <a:srgbClr val="333399"/>
              </a:solidFill>
            </a:endParaRP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3146909" y="2487290"/>
            <a:ext cx="237648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b="1" dirty="0">
                <a:solidFill>
                  <a:srgbClr val="333399"/>
                </a:solidFill>
                <a:latin typeface="Verdana" pitchFamily="34" charset="0"/>
              </a:rPr>
              <a:t>Φορέας </a:t>
            </a:r>
            <a:r>
              <a:rPr lang="el-GR" altLang="el-GR" sz="1400" b="1" dirty="0" smtClean="0">
                <a:solidFill>
                  <a:srgbClr val="333399"/>
                </a:solidFill>
                <a:latin typeface="Verdana" pitchFamily="34" charset="0"/>
              </a:rPr>
              <a:t>υλοποίησης:</a:t>
            </a:r>
            <a:endParaRPr lang="el-GR" altLang="el-GR" sz="1400" dirty="0">
              <a:solidFill>
                <a:srgbClr val="333399"/>
              </a:solidFill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3060700" y="4005263"/>
            <a:ext cx="5472113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100" b="1" dirty="0">
                <a:solidFill>
                  <a:srgbClr val="333399"/>
                </a:solidFill>
                <a:latin typeface="Verdana" pitchFamily="34" charset="0"/>
              </a:rPr>
              <a:t>Με τη συγχρηματοδότηση της Ελλάδας και της Ευρωπαϊκής Ένωσης </a:t>
            </a:r>
            <a:endParaRPr lang="el-GR" altLang="el-GR" sz="1100" dirty="0">
              <a:solidFill>
                <a:srgbClr val="333399"/>
              </a:solidFill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3132137" y="4916485"/>
            <a:ext cx="56165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b="1" dirty="0">
                <a:solidFill>
                  <a:srgbClr val="002060"/>
                </a:solidFill>
                <a:latin typeface="Calibri" panose="020F0502020204030204" pitchFamily="34" charset="0"/>
              </a:rPr>
              <a:t>Ευρωπαϊκή Ένωση  </a:t>
            </a:r>
            <a:endParaRPr lang="el-GR" altLang="el-GR" sz="14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3132137" y="5132387"/>
            <a:ext cx="23764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l-GR" altLang="el-GR" sz="1100" dirty="0">
                <a:solidFill>
                  <a:srgbClr val="002060"/>
                </a:solidFill>
                <a:latin typeface="Calibri" panose="020F0502020204030204" pitchFamily="34" charset="0"/>
              </a:rPr>
              <a:t>Ευρωπαϊκό Ταμείο </a:t>
            </a:r>
          </a:p>
          <a:p>
            <a:r>
              <a:rPr lang="el-GR" altLang="el-GR" sz="1100" dirty="0">
                <a:solidFill>
                  <a:srgbClr val="002060"/>
                </a:solidFill>
                <a:latin typeface="Calibri" panose="020F0502020204030204" pitchFamily="34" charset="0"/>
              </a:rPr>
              <a:t>Περιφερειακής Ανάπτυξης </a:t>
            </a: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476250" y="530107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l-GR" b="1" dirty="0">
                <a:solidFill>
                  <a:srgbClr val="FF3300"/>
                </a:solidFill>
                <a:latin typeface="Verdana" pitchFamily="34" charset="0"/>
              </a:rPr>
              <a:t>A</a:t>
            </a:r>
            <a:endParaRPr lang="el-GR" altLang="el-GR" b="1" dirty="0">
              <a:solidFill>
                <a:srgbClr val="FF3300"/>
              </a:solidFill>
              <a:latin typeface="Verdana" pitchFamily="34" charset="0"/>
            </a:endParaRP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468313" y="4292600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l-GR" b="1" dirty="0">
                <a:solidFill>
                  <a:srgbClr val="FF3300"/>
                </a:solidFill>
                <a:latin typeface="Verdana" pitchFamily="34" charset="0"/>
              </a:rPr>
              <a:t>B</a:t>
            </a:r>
            <a:endParaRPr lang="el-GR" altLang="el-GR" b="1" dirty="0">
              <a:solidFill>
                <a:srgbClr val="FF3300"/>
              </a:solidFill>
              <a:latin typeface="Verdana" pitchFamily="34" charset="0"/>
            </a:endParaRPr>
          </a:p>
        </p:txBody>
      </p:sp>
      <p:pic>
        <p:nvPicPr>
          <p:cNvPr id="24" name="Picture 501" descr="C:\PROJECTS\NEW PERIOD site\new ESPA logo\ESPA1420_logo_rgb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6" y="530107"/>
            <a:ext cx="1530000" cy="941506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6511" y="938975"/>
            <a:ext cx="1655763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b="1" dirty="0">
                <a:latin typeface="Century Gothic" pitchFamily="34" charset="0"/>
              </a:rPr>
              <a:t>25%</a:t>
            </a:r>
          </a:p>
          <a:p>
            <a:pPr algn="ctr">
              <a:spcBef>
                <a:spcPct val="10000"/>
              </a:spcBef>
            </a:pPr>
            <a:r>
              <a:rPr lang="el-GR" altLang="el-GR" b="1" dirty="0">
                <a:latin typeface="Century Gothic" pitchFamily="34" charset="0"/>
              </a:rPr>
              <a:t>τουλάχιστον</a:t>
            </a: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3146908" y="2795067"/>
            <a:ext cx="237648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b="1" dirty="0" smtClean="0">
                <a:solidFill>
                  <a:srgbClr val="333399"/>
                </a:solidFill>
                <a:latin typeface="Verdana" pitchFamily="34" charset="0"/>
              </a:rPr>
              <a:t>Ονομασία της πράξης:</a:t>
            </a:r>
            <a:endParaRPr lang="el-GR" altLang="el-GR" sz="1400" dirty="0">
              <a:solidFill>
                <a:srgbClr val="333399"/>
              </a:solidFill>
            </a:endParaRPr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3132137" y="3127519"/>
            <a:ext cx="3744119" cy="54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b="1" dirty="0" smtClean="0">
                <a:solidFill>
                  <a:srgbClr val="333399"/>
                </a:solidFill>
                <a:latin typeface="Verdana" pitchFamily="34" charset="0"/>
              </a:rPr>
              <a:t>Κύριος στόχος της δραστηριότητας</a:t>
            </a:r>
          </a:p>
          <a:p>
            <a:pPr>
              <a:spcBef>
                <a:spcPct val="10000"/>
              </a:spcBef>
            </a:pPr>
            <a:r>
              <a:rPr lang="el-GR" altLang="el-GR" sz="1400" b="1" dirty="0" smtClean="0">
                <a:solidFill>
                  <a:srgbClr val="333399"/>
                </a:solidFill>
                <a:latin typeface="Verdana" pitchFamily="34" charset="0"/>
              </a:rPr>
              <a:t>που υποστηρίζεται από την πράξη:</a:t>
            </a:r>
            <a:endParaRPr lang="el-GR" altLang="el-GR" sz="1400" dirty="0">
              <a:solidFill>
                <a:srgbClr val="333399"/>
              </a:solidFill>
            </a:endParaRPr>
          </a:p>
        </p:txBody>
      </p:sp>
      <p:pic>
        <p:nvPicPr>
          <p:cNvPr id="2082" name="Picture 3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517" y="2226182"/>
            <a:ext cx="689553" cy="685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3" name="Picture 3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905" y="2948955"/>
            <a:ext cx="712778" cy="486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2267744" y="40018"/>
            <a:ext cx="468051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b="1" dirty="0" smtClean="0">
                <a:solidFill>
                  <a:srgbClr val="333399"/>
                </a:solidFill>
                <a:latin typeface="Verdana" pitchFamily="34" charset="0"/>
              </a:rPr>
              <a:t>Υπόδειγμα Μόνιμης Αναμνηστικής Πινακίδας</a:t>
            </a:r>
            <a:endParaRPr lang="el-GR" altLang="el-GR" sz="1400" dirty="0">
              <a:solidFill>
                <a:srgbClr val="333399"/>
              </a:solidFill>
            </a:endParaRPr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6672949" y="3127518"/>
            <a:ext cx="17696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Επικοινωνιακός στόχος</a:t>
            </a:r>
            <a:endParaRPr lang="el-GR" altLang="el-GR" sz="1400" i="1" dirty="0">
              <a:solidFill>
                <a:schemeClr val="accent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9" name="Text Box 20"/>
          <p:cNvSpPr txBox="1">
            <a:spLocks noChangeArrowheads="1"/>
          </p:cNvSpPr>
          <p:nvPr/>
        </p:nvSpPr>
        <p:spPr bwMode="auto">
          <a:xfrm>
            <a:off x="6672949" y="2795066"/>
            <a:ext cx="17636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Απλοπ</a:t>
            </a:r>
            <a:r>
              <a:rPr lang="el-GR" altLang="el-GR" sz="14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ονομασία</a:t>
            </a:r>
            <a:endParaRPr lang="el-GR" altLang="el-GR" sz="1400" i="1" dirty="0">
              <a:solidFill>
                <a:schemeClr val="accent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6672950" y="2487290"/>
            <a:ext cx="1763670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l-GR" altLang="el-GR" sz="14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Τ. Δικαιούχος</a:t>
            </a:r>
            <a:endParaRPr lang="el-GR" altLang="el-GR" sz="1400" i="1" dirty="0">
              <a:solidFill>
                <a:schemeClr val="accent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36512" y="5805264"/>
            <a:ext cx="9107487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l-GR" altLang="el-GR" sz="1100" b="1" dirty="0"/>
              <a:t>Η περιοχή </a:t>
            </a:r>
            <a:r>
              <a:rPr lang="el-GR" altLang="el-GR" sz="1100" b="1" dirty="0">
                <a:solidFill>
                  <a:srgbClr val="FF0000"/>
                </a:solidFill>
              </a:rPr>
              <a:t>Α</a:t>
            </a:r>
            <a:r>
              <a:rPr lang="el-GR" altLang="el-GR" sz="1100" b="1" dirty="0"/>
              <a:t> θα πρέπει να είναι ίση με την </a:t>
            </a:r>
            <a:r>
              <a:rPr lang="el-GR" altLang="el-GR" sz="1100" b="1" dirty="0">
                <a:solidFill>
                  <a:srgbClr val="FF0000"/>
                </a:solidFill>
              </a:rPr>
              <a:t>Β</a:t>
            </a:r>
            <a:endParaRPr lang="en-US" altLang="el-GR" sz="1100" b="1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l-GR" altLang="el-GR" sz="1100" b="1" dirty="0"/>
              <a:t>Η σημαία της Ελλάδας και το σήμα του ΕΣΠΑ θα πρέπει να βρίσκονται στο ίδιο ύψος και να είναι ισότιμα μεταξύ τους και με την</a:t>
            </a:r>
            <a:r>
              <a:rPr lang="en-US" altLang="el-GR" sz="1100" b="1" dirty="0"/>
              <a:t> </a:t>
            </a:r>
            <a:r>
              <a:rPr lang="el-GR" altLang="el-GR" sz="1100" b="1" dirty="0"/>
              <a:t>σημαία της </a:t>
            </a:r>
            <a:r>
              <a:rPr lang="el-GR" altLang="el-GR" sz="1100" b="1" dirty="0" smtClean="0"/>
              <a:t>ΕΕ</a:t>
            </a:r>
          </a:p>
          <a:p>
            <a:pPr>
              <a:buFontTx/>
              <a:buChar char="•"/>
            </a:pPr>
            <a:r>
              <a:rPr lang="el-GR" altLang="el-GR" sz="1100" b="1" dirty="0" smtClean="0"/>
              <a:t>Απαιτείται η αναφορά στα </a:t>
            </a:r>
            <a:r>
              <a:rPr lang="el-GR" sz="1100" b="1" dirty="0"/>
              <a:t>αναφορά στο Ταμείο ή στα Ταμεία</a:t>
            </a:r>
            <a:r>
              <a:rPr lang="el-GR" sz="1100" dirty="0"/>
              <a:t> που στηρίζουν την </a:t>
            </a:r>
            <a:r>
              <a:rPr lang="el-GR" sz="1100" dirty="0" smtClean="0"/>
              <a:t>πράξη </a:t>
            </a:r>
            <a:r>
              <a:rPr lang="el-GR" sz="1100" dirty="0"/>
              <a:t>Όταν ένα μέτρο πληροφόρησης και επικοινωνίας αφορά μία ή περισσότερες πράξεις που συγχρηματοδοτούνται από περισσότερα του ενός Ταμεία, η αναφορά στο Ταμείο μπορεί να αντικατασταθεί από την αναφορά στα </a:t>
            </a:r>
            <a:r>
              <a:rPr lang="el-GR" sz="1100" dirty="0" smtClean="0"/>
              <a:t>ΕΔΕΤ</a:t>
            </a:r>
            <a:endParaRPr lang="el-GR" altLang="el-GR" sz="1100" b="1" dirty="0" smtClean="0"/>
          </a:p>
        </p:txBody>
      </p:sp>
    </p:spTree>
    <p:extLst>
      <p:ext uri="{BB962C8B-B14F-4D97-AF65-F5344CB8AC3E}">
        <p14:creationId xmlns:p14="http://schemas.microsoft.com/office/powerpoint/2010/main" val="1922930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251520" y="40018"/>
            <a:ext cx="87129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altLang="el-GR" sz="1400" b="1" dirty="0" smtClean="0">
                <a:solidFill>
                  <a:srgbClr val="333399"/>
                </a:solidFill>
                <a:latin typeface="Verdana" pitchFamily="34" charset="0"/>
              </a:rPr>
              <a:t>Υπόδειγμα Αφίσας (</a:t>
            </a:r>
            <a:r>
              <a:rPr lang="el-GR" altLang="el-GR" sz="1400" b="1" dirty="0">
                <a:solidFill>
                  <a:srgbClr val="333399"/>
                </a:solidFill>
                <a:latin typeface="Verdana" pitchFamily="34" charset="0"/>
              </a:rPr>
              <a:t>εφόσον δεν χρησιμοποιηθεί </a:t>
            </a:r>
            <a:r>
              <a:rPr lang="el-GR" altLang="el-GR" sz="1400" b="1" dirty="0" smtClean="0">
                <a:solidFill>
                  <a:srgbClr val="333399"/>
                </a:solidFill>
                <a:latin typeface="Verdana" pitchFamily="34" charset="0"/>
              </a:rPr>
              <a:t>η </a:t>
            </a:r>
            <a:r>
              <a:rPr lang="el-GR" sz="1400" b="1" dirty="0" smtClean="0">
                <a:solidFill>
                  <a:srgbClr val="333399"/>
                </a:solidFill>
                <a:latin typeface="Verdana" pitchFamily="34" charset="0"/>
              </a:rPr>
              <a:t>ηλεκτρονική</a:t>
            </a:r>
            <a:r>
              <a:rPr lang="el-GR" sz="1400" b="1" dirty="0">
                <a:solidFill>
                  <a:srgbClr val="333399"/>
                </a:solidFill>
                <a:latin typeface="Verdana" pitchFamily="34" charset="0"/>
              </a:rPr>
              <a:t> εφαρμογή παραγωγής </a:t>
            </a:r>
            <a:r>
              <a:rPr lang="el-GR" sz="1400" b="1" dirty="0" smtClean="0">
                <a:solidFill>
                  <a:srgbClr val="333399"/>
                </a:solidFill>
                <a:latin typeface="Verdana" pitchFamily="34" charset="0"/>
              </a:rPr>
              <a:t>της ΕΥΣΕΚΤ</a:t>
            </a:r>
            <a:r>
              <a:rPr lang="el-GR" sz="1400" b="1" dirty="0">
                <a:solidFill>
                  <a:srgbClr val="333399"/>
                </a:solidFill>
                <a:latin typeface="Verdana" pitchFamily="34" charset="0"/>
              </a:rPr>
              <a:t> </a:t>
            </a:r>
            <a:r>
              <a:rPr lang="el-GR" sz="1400" u="sng" dirty="0" err="1" smtClean="0">
                <a:hlinkClick r:id="rId2"/>
              </a:rPr>
              <a:t>www.esfhellas.gr</a:t>
            </a:r>
            <a:r>
              <a:rPr lang="el-GR" sz="1400" u="sng" dirty="0" smtClean="0"/>
              <a:t>)</a:t>
            </a:r>
            <a:endParaRPr lang="el-GR" altLang="el-GR" sz="1400" b="1" dirty="0">
              <a:solidFill>
                <a:srgbClr val="333399"/>
              </a:solidFill>
              <a:latin typeface="Verdana" pitchFamily="34" charset="0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539552" y="5254669"/>
            <a:ext cx="7289175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16050" algn="l"/>
              </a:tabLst>
            </a:pPr>
            <a:r>
              <a: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l-GR" altLang="el-G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l-GR" altLang="el-G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Αφίσα ΕΤΠΑ				Αφίσα ΕΚΤ 			Αφίσα ΕΔΕΤ</a:t>
            </a:r>
            <a:endParaRPr kumimoji="0" lang="el-GR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Ομάδα 4"/>
          <p:cNvGrpSpPr/>
          <p:nvPr/>
        </p:nvGrpSpPr>
        <p:grpSpPr>
          <a:xfrm>
            <a:off x="35496" y="971907"/>
            <a:ext cx="3011256" cy="4257293"/>
            <a:chOff x="35496" y="971907"/>
            <a:chExt cx="3011256" cy="4257293"/>
          </a:xfrm>
        </p:grpSpPr>
        <p:pic>
          <p:nvPicPr>
            <p:cNvPr id="2051" name="Picture 294" descr="generic_poster_ETP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" y="971907"/>
              <a:ext cx="3011256" cy="4257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6" descr="C:\Users\nikobalt\Documents\Shared_Unit\ΕΣΠΑ 2014-2020\ΔΗΜΟΣΙΟΤΗΤΑ\Καμπάνιες\Ήπειρος\ΒΕΝΗ\Logo Epirus 2014-2020 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461" y="1196752"/>
              <a:ext cx="605598" cy="256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Ομάδα 5"/>
          <p:cNvGrpSpPr/>
          <p:nvPr/>
        </p:nvGrpSpPr>
        <p:grpSpPr>
          <a:xfrm>
            <a:off x="3075383" y="971906"/>
            <a:ext cx="3008785" cy="4257294"/>
            <a:chOff x="3075383" y="971906"/>
            <a:chExt cx="3008785" cy="4257294"/>
          </a:xfrm>
        </p:grpSpPr>
        <p:pic>
          <p:nvPicPr>
            <p:cNvPr id="2049" name="Picture 295" descr="generic_poster_EK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5383" y="971906"/>
              <a:ext cx="3008785" cy="42572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6" descr="C:\Users\nikobalt\Documents\Shared_Unit\ΕΣΠΑ 2014-2020\ΔΗΜΟΣΙΟΤΗΤΑ\Καμπάνιες\Ήπειρος\ΒΕΝΗ\Logo Epirus 2014-2020 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1196751"/>
              <a:ext cx="605598" cy="256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Ομάδα 6"/>
          <p:cNvGrpSpPr/>
          <p:nvPr/>
        </p:nvGrpSpPr>
        <p:grpSpPr>
          <a:xfrm>
            <a:off x="6102192" y="971907"/>
            <a:ext cx="3006312" cy="4257293"/>
            <a:chOff x="6102192" y="971907"/>
            <a:chExt cx="3006312" cy="4257293"/>
          </a:xfrm>
        </p:grpSpPr>
        <p:pic>
          <p:nvPicPr>
            <p:cNvPr id="2050" name="Picture 296" descr="generic_poster_EDET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2192" y="971907"/>
              <a:ext cx="3006312" cy="4257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6" descr="C:\Users\nikobalt\Documents\Shared_Unit\ΕΣΠΑ 2014-2020\ΔΗΜΟΣΙΟΤΗΤΑ\Καμπάνιες\Ήπειρος\ΒΕΝΗ\Logo Epirus 2014-2020 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8184" y="1196752"/>
              <a:ext cx="605598" cy="256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16207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251520" y="40018"/>
            <a:ext cx="871296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>
              <a:spcBef>
                <a:spcPct val="10000"/>
              </a:spcBef>
            </a:pPr>
            <a:r>
              <a:rPr lang="el-GR" sz="1400" b="1" dirty="0" smtClean="0">
                <a:solidFill>
                  <a:srgbClr val="333399"/>
                </a:solidFill>
                <a:latin typeface="Verdana" pitchFamily="34" charset="0"/>
              </a:rPr>
              <a:t>Υπόδειγμα </a:t>
            </a:r>
            <a:r>
              <a:rPr lang="el-GR" sz="1400" b="1" dirty="0">
                <a:solidFill>
                  <a:srgbClr val="333399"/>
                </a:solidFill>
                <a:latin typeface="Verdana" pitchFamily="34" charset="0"/>
              </a:rPr>
              <a:t>καταχώρησης σε </a:t>
            </a:r>
            <a:r>
              <a:rPr lang="el-GR" sz="1400" b="1" dirty="0" smtClean="0">
                <a:solidFill>
                  <a:srgbClr val="333399"/>
                </a:solidFill>
                <a:latin typeface="Verdana" pitchFamily="34" charset="0"/>
              </a:rPr>
              <a:t>ιστοσελίδα </a:t>
            </a:r>
            <a:r>
              <a:rPr lang="el-GR" sz="1400" b="1" dirty="0">
                <a:solidFill>
                  <a:srgbClr val="333399"/>
                </a:solidFill>
                <a:latin typeface="Verdana" pitchFamily="34" charset="0"/>
              </a:rPr>
              <a:t>(Διαδίκτυο</a:t>
            </a:r>
            <a:r>
              <a:rPr lang="el-GR" sz="1400" b="1" dirty="0">
                <a:solidFill>
                  <a:srgbClr val="333399"/>
                </a:solidFill>
                <a:latin typeface="Verdana" pitchFamily="34" charset="0"/>
              </a:rPr>
              <a:t>, κινητά, </a:t>
            </a:r>
            <a:r>
              <a:rPr lang="el-GR" sz="1400" b="1" dirty="0" err="1">
                <a:solidFill>
                  <a:srgbClr val="333399"/>
                </a:solidFill>
                <a:latin typeface="Verdana" pitchFamily="34" charset="0"/>
              </a:rPr>
              <a:t>tablet</a:t>
            </a:r>
            <a:r>
              <a:rPr lang="el-GR" sz="1400" b="1" dirty="0">
                <a:solidFill>
                  <a:srgbClr val="333399"/>
                </a:solidFill>
                <a:latin typeface="Verdana" pitchFamily="34" charset="0"/>
              </a:rPr>
              <a:t>, </a:t>
            </a:r>
            <a:r>
              <a:rPr lang="el-GR" sz="1400" b="1" dirty="0">
                <a:solidFill>
                  <a:srgbClr val="333399"/>
                </a:solidFill>
                <a:latin typeface="Verdana" pitchFamily="34" charset="0"/>
              </a:rPr>
              <a:t>κλπ)</a:t>
            </a:r>
            <a:endParaRPr lang="el-GR" sz="1400" b="1" dirty="0">
              <a:solidFill>
                <a:srgbClr val="333399"/>
              </a:solidFill>
              <a:latin typeface="Verdana" pitchFamily="34" charset="0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Πίνακας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672258"/>
              </p:ext>
            </p:extLst>
          </p:nvPr>
        </p:nvGraphicFramePr>
        <p:xfrm>
          <a:off x="611560" y="1628800"/>
          <a:ext cx="2592289" cy="38948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/>
                <a:gridCol w="1656185"/>
              </a:tblGrid>
              <a:tr h="37008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700" dirty="0" smtClean="0">
                        <a:effectLst/>
                      </a:endParaRPr>
                    </a:p>
                  </a:txBody>
                  <a:tcPr marL="43010" marR="4301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6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3010" marR="43010" marT="0" marB="0" anchor="ctr"/>
                </a:tc>
              </a:tr>
              <a:tr h="4337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700" dirty="0" smtClean="0">
                          <a:effectLst/>
                        </a:rPr>
                        <a:t>Τίτλος</a:t>
                      </a:r>
                      <a:endParaRPr lang="el-GR" sz="6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3010" marR="4301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6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3010" marR="43010" marT="0" marB="0" anchor="ctr"/>
                </a:tc>
              </a:tr>
              <a:tr h="323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700" dirty="0">
                          <a:effectLst/>
                        </a:rPr>
                        <a:t>Φορέας </a:t>
                      </a:r>
                      <a:r>
                        <a:rPr lang="el-GR" sz="700" dirty="0" smtClean="0">
                          <a:effectLst/>
                        </a:rPr>
                        <a:t>Υλοποίησης</a:t>
                      </a:r>
                      <a:endParaRPr lang="el-GR" sz="600" dirty="0">
                        <a:effectLst/>
                      </a:endParaRPr>
                    </a:p>
                  </a:txBody>
                  <a:tcPr marL="43010" marR="4301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l-GR" sz="6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3010" marR="43010" marT="0" marB="0" anchor="ctr"/>
                </a:tc>
              </a:tr>
              <a:tr h="3130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700" dirty="0" smtClean="0">
                          <a:effectLst/>
                        </a:rPr>
                        <a:t>Προϋπολογισμός</a:t>
                      </a:r>
                      <a:endParaRPr lang="el-GR" sz="6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3010" marR="4301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6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3010" marR="43010" marT="0" marB="0" anchor="ctr"/>
                </a:tc>
              </a:tr>
              <a:tr h="3339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700" dirty="0" smtClean="0">
                          <a:effectLst/>
                        </a:rPr>
                        <a:t>Διαρθρωτικό Ταμείο</a:t>
                      </a:r>
                      <a:endParaRPr lang="el-GR" sz="600" dirty="0">
                        <a:effectLst/>
                      </a:endParaRPr>
                    </a:p>
                  </a:txBody>
                  <a:tcPr marL="43010" marR="4301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l-GR" sz="6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3010" marR="43010" marT="0" marB="0" anchor="ctr"/>
                </a:tc>
              </a:tr>
              <a:tr h="84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700" dirty="0" smtClean="0">
                          <a:effectLst/>
                        </a:rPr>
                        <a:t>Περιγραφή</a:t>
                      </a:r>
                      <a:endParaRPr lang="el-GR" sz="600" dirty="0">
                        <a:effectLst/>
                      </a:endParaRPr>
                    </a:p>
                  </a:txBody>
                  <a:tcPr marL="43010" marR="4301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l-GR" sz="6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3010" marR="43010" marT="0" marB="0" anchor="ctr"/>
                </a:tc>
              </a:tr>
              <a:tr h="469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700" dirty="0" smtClean="0">
                          <a:effectLst/>
                        </a:rPr>
                        <a:t>Στόχοι</a:t>
                      </a:r>
                      <a:endParaRPr lang="el-GR" sz="600" dirty="0">
                        <a:effectLst/>
                      </a:endParaRPr>
                    </a:p>
                  </a:txBody>
                  <a:tcPr marL="43010" marR="4301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l-GR" sz="6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3010" marR="43010" marT="0" marB="0" anchor="ctr"/>
                </a:tc>
              </a:tr>
              <a:tr h="3729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7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Αποτελέσματα</a:t>
                      </a:r>
                    </a:p>
                  </a:txBody>
                  <a:tcPr marL="43010" marR="4301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6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3010" marR="43010" marT="0" marB="0" anchor="ctr"/>
                </a:tc>
              </a:tr>
              <a:tr h="43850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600" dirty="0">
                          <a:effectLst/>
                        </a:rPr>
                        <a:t> </a:t>
                      </a:r>
                      <a:endParaRPr lang="el-GR" sz="6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3010" marR="4301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6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3010" marR="43010" marT="0" marB="0" anchor="ctr"/>
                </a:tc>
              </a:tr>
            </a:tbl>
          </a:graphicData>
        </a:graphic>
      </p:graphicFrame>
      <p:pic>
        <p:nvPicPr>
          <p:cNvPr id="15" name="Picture 6" descr="C:\PROJECTS\NEW PERIOD site\Odigos Dimosiotitas 2014-2020\banner_ed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112987"/>
            <a:ext cx="2088232" cy="4042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3073" name="Picture 1" descr="C:\Users\nikobalt\Desktop\ΕΠ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271" y="1628800"/>
            <a:ext cx="1548172" cy="348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97" descr="C:\PROJECTS\NEW PERIOD site\Odigos Dimosiotitas 2014-2020\banner_etpa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861048"/>
            <a:ext cx="3067050" cy="5937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9" name="Picture 298" descr="C:\PROJECTS\NEW PERIOD site\Odigos Dimosiotitas 2014-2020\banner_ekt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824" y="4575323"/>
            <a:ext cx="3067050" cy="5937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0" name="Picture 6" descr="C:\PROJECTS\NEW PERIOD site\Odigos Dimosiotitas 2014-2020\banner_ede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824" y="5295403"/>
            <a:ext cx="3067050" cy="5937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9" name="Ορθογώνιο 8"/>
          <p:cNvSpPr/>
          <p:nvPr/>
        </p:nvSpPr>
        <p:spPr>
          <a:xfrm>
            <a:off x="3960440" y="170080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l-GR" sz="1400" dirty="0"/>
              <a:t>Η παρακάτω οπτική ταυτότητα, η οποία αποτελεί την επισήμανση της χρηματοδοτικής συνδρομής από την Ένωση, τοποθετείται στην σελίδα του διαδικτυακού τόπου του δικαιούχου στην οποία  παρέχεται σύμφωνα με την υποχρέωση η σύντομη περιγραφή της πράξης,  σε θέση που είναι ορατή και μέσα στο οπτικό πεδίο μιας ψηφιακής συσκευής που τον απεικονίζει, χωρίς να απαιτείται ο χρήστης να κυλίσει τη σελίδα προς τα κάτω. </a:t>
            </a:r>
          </a:p>
        </p:txBody>
      </p:sp>
    </p:spTree>
    <p:extLst>
      <p:ext uri="{BB962C8B-B14F-4D97-AF65-F5344CB8AC3E}">
        <p14:creationId xmlns:p14="http://schemas.microsoft.com/office/powerpoint/2010/main" val="1625545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251520" y="40018"/>
            <a:ext cx="871296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>
              <a:spcBef>
                <a:spcPct val="10000"/>
              </a:spcBef>
            </a:pPr>
            <a:r>
              <a:rPr lang="el-GR" altLang="el-GR" sz="1400" b="1" dirty="0">
                <a:solidFill>
                  <a:srgbClr val="333399"/>
                </a:solidFill>
                <a:latin typeface="Verdana" pitchFamily="34" charset="0"/>
              </a:rPr>
              <a:t>Υπόδειγμα </a:t>
            </a:r>
            <a:r>
              <a:rPr lang="el-GR" sz="1400" b="1" dirty="0" smtClean="0">
                <a:solidFill>
                  <a:srgbClr val="333399"/>
                </a:solidFill>
                <a:latin typeface="Verdana" pitchFamily="34" charset="0"/>
              </a:rPr>
              <a:t>Έντυπης Επικοινωνίας</a:t>
            </a:r>
            <a:endParaRPr lang="el-GR" sz="1400" b="1" dirty="0">
              <a:solidFill>
                <a:srgbClr val="333399"/>
              </a:solidFill>
              <a:latin typeface="Verdana" pitchFamily="34" charset="0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539552" y="5262363"/>
            <a:ext cx="69108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416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16050" algn="l"/>
              </a:tabLst>
            </a:pPr>
            <a:r>
              <a: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l-GR" altLang="el-G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ΕΤΠΑ				ΕΚΤ 			ΕΔΕΤ</a:t>
            </a:r>
            <a:endParaRPr kumimoji="0" lang="el-GR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294" descr="generic_poster_ET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971907"/>
            <a:ext cx="3011256" cy="425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C:\Users\nikobalt\Documents\Shared_Unit\ΕΣΠΑ 2014-2020\ΔΗΜΟΣΙΟΤΗΤΑ\Καμπάνιες\Ήπειρος\ΒΕΝΗ\Logo Epirus 2014-2020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325" y="4756891"/>
            <a:ext cx="605598" cy="256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295" descr="generic_poster_EK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383" y="971906"/>
            <a:ext cx="3008785" cy="4257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6" descr="C:\Users\nikobalt\Documents\Shared_Unit\ΕΣΠΑ 2014-2020\ΔΗΜΟΣΙΟΤΗΤΑ\Καμπάνιες\Ήπειρος\ΒΕΝΗ\Logo Epirus 2014-2020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204" y="4756891"/>
            <a:ext cx="605598" cy="256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96" descr="generic_poster_EDE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192" y="971907"/>
            <a:ext cx="3006312" cy="425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6" descr="C:\Users\nikobalt\Documents\Shared_Unit\ΕΣΠΑ 2014-2020\ΔΗΜΟΣΙΟΤΗΤΑ\Καμπάνιες\Ήπειρος\ΒΕΝΗ\Logo Epirus 2014-2020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49" y="4756891"/>
            <a:ext cx="605598" cy="256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20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01" descr="C:\PROJECTS\NEW PERIOD site\new ESPA logo\ESPA1420_logo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76672"/>
            <a:ext cx="5371200" cy="3312368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1806775" y="3883178"/>
            <a:ext cx="48534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endParaRPr lang="el-GR" altLang="el-GR" sz="1400" dirty="0">
              <a:solidFill>
                <a:srgbClr val="333399"/>
              </a:solidFill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1313938" y="3883178"/>
            <a:ext cx="6840760" cy="192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endParaRPr lang="el-GR" altLang="el-GR" sz="1400" b="1" dirty="0">
              <a:solidFill>
                <a:srgbClr val="333399"/>
              </a:solidFill>
              <a:latin typeface="Verdana" pitchFamily="34" charset="0"/>
            </a:endParaRPr>
          </a:p>
          <a:p>
            <a:r>
              <a:rPr lang="en-US" sz="1400" b="1" dirty="0"/>
              <a:t> </a:t>
            </a:r>
            <a:endParaRPr lang="el-GR" sz="1400" dirty="0"/>
          </a:p>
          <a:p>
            <a:r>
              <a:rPr lang="en-US" sz="1400" b="1" dirty="0"/>
              <a:t>	</a:t>
            </a:r>
            <a:endParaRPr lang="el-GR" altLang="el-GR" sz="1400" b="1" dirty="0" smtClean="0">
              <a:solidFill>
                <a:srgbClr val="333399"/>
              </a:solidFill>
              <a:latin typeface="Verdana" pitchFamily="34" charset="0"/>
            </a:endParaRPr>
          </a:p>
          <a:p>
            <a:pPr>
              <a:spcBef>
                <a:spcPct val="10000"/>
              </a:spcBef>
            </a:pPr>
            <a:endParaRPr lang="el-GR" altLang="el-GR" sz="1400" b="1" dirty="0" smtClean="0">
              <a:solidFill>
                <a:srgbClr val="333399"/>
              </a:solidFill>
              <a:latin typeface="Verdana" pitchFamily="34" charset="0"/>
            </a:endParaRPr>
          </a:p>
          <a:p>
            <a:pPr>
              <a:spcBef>
                <a:spcPct val="10000"/>
              </a:spcBef>
            </a:pPr>
            <a:endParaRPr lang="el-GR" altLang="el-GR" sz="1400" b="1" dirty="0">
              <a:solidFill>
                <a:srgbClr val="333399"/>
              </a:solidFill>
              <a:latin typeface="Verdana" pitchFamily="34" charset="0"/>
            </a:endParaRPr>
          </a:p>
          <a:p>
            <a:pPr>
              <a:spcBef>
                <a:spcPct val="10000"/>
              </a:spcBef>
            </a:pPr>
            <a:r>
              <a:rPr lang="el-GR" sz="1400" b="1" dirty="0" smtClean="0"/>
              <a:t>                    </a:t>
            </a:r>
            <a:r>
              <a:rPr lang="es-ES" sz="1400" b="1" dirty="0" smtClean="0"/>
              <a:t>PANTONE </a:t>
            </a:r>
            <a:r>
              <a:rPr lang="es-ES" sz="1400" b="1" dirty="0"/>
              <a:t>Reflex </a:t>
            </a:r>
            <a:r>
              <a:rPr lang="es-ES" sz="1400" b="1" dirty="0" smtClean="0"/>
              <a:t>Blue</a:t>
            </a:r>
            <a:r>
              <a:rPr lang="el-GR" sz="1400" b="1" dirty="0" smtClean="0"/>
              <a:t>             </a:t>
            </a:r>
            <a:r>
              <a:rPr lang="es-ES" sz="1400" b="1" dirty="0" smtClean="0"/>
              <a:t>PANTONE </a:t>
            </a:r>
            <a:r>
              <a:rPr lang="es-ES" sz="1400" b="1" dirty="0"/>
              <a:t>Bright Red </a:t>
            </a:r>
            <a:endParaRPr lang="el-GR" altLang="el-GR" sz="1400" b="1" dirty="0">
              <a:solidFill>
                <a:srgbClr val="333399"/>
              </a:solidFill>
              <a:latin typeface="Verdana" pitchFamily="34" charset="0"/>
            </a:endParaRPr>
          </a:p>
          <a:p>
            <a:pPr>
              <a:spcBef>
                <a:spcPct val="10000"/>
              </a:spcBef>
            </a:pPr>
            <a:r>
              <a:rPr lang="el-GR" sz="1400" dirty="0" smtClean="0"/>
              <a:t>            </a:t>
            </a:r>
            <a:r>
              <a:rPr lang="en-US" sz="1400" dirty="0" smtClean="0"/>
              <a:t> </a:t>
            </a:r>
            <a:r>
              <a:rPr lang="el-GR" sz="1400" dirty="0" smtClean="0"/>
              <a:t>       </a:t>
            </a:r>
            <a:r>
              <a:rPr lang="es-ES" sz="1400" b="1" dirty="0" smtClean="0"/>
              <a:t>C </a:t>
            </a:r>
            <a:r>
              <a:rPr lang="es-ES" sz="1400" b="1" dirty="0"/>
              <a:t>100   M 80   Y 0   K </a:t>
            </a:r>
            <a:r>
              <a:rPr lang="es-ES" sz="1400" b="1" dirty="0" smtClean="0"/>
              <a:t>0</a:t>
            </a:r>
            <a:r>
              <a:rPr lang="el-GR" sz="1400" b="1" dirty="0" smtClean="0"/>
              <a:t>             </a:t>
            </a:r>
            <a:r>
              <a:rPr lang="es-ES" sz="1400" b="1" dirty="0" smtClean="0"/>
              <a:t>C </a:t>
            </a:r>
            <a:r>
              <a:rPr lang="es-ES" sz="1400" b="1" dirty="0"/>
              <a:t>5   M 100   Y 100  K 0 </a:t>
            </a:r>
            <a:endParaRPr lang="el-GR" altLang="el-GR" sz="1400" b="1" dirty="0" smtClean="0">
              <a:solidFill>
                <a:srgbClr val="333399"/>
              </a:solidFill>
              <a:latin typeface="Verdana" pitchFamily="34" charset="0"/>
            </a:endParaRPr>
          </a:p>
          <a:p>
            <a:pPr>
              <a:spcBef>
                <a:spcPct val="10000"/>
              </a:spcBef>
            </a:pPr>
            <a:endParaRPr lang="el-GR" altLang="el-GR" sz="1400" dirty="0">
              <a:solidFill>
                <a:srgbClr val="333399"/>
              </a:solidFill>
            </a:endParaRPr>
          </a:p>
        </p:txBody>
      </p:sp>
      <p:pic>
        <p:nvPicPr>
          <p:cNvPr id="20" name="Picture 503" descr="C:\PROJECTS\NEW PERIOD site\Odigos Dimosiotitas 2014-2020\blue_cmyk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153151"/>
            <a:ext cx="792088" cy="7090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505" descr="C:\PROJECTS\NEW PERIOD site\Odigos Dimosiotitas 2014-2020\red_cmyk.gi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139328"/>
            <a:ext cx="720080" cy="7128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5604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88913"/>
            <a:ext cx="5499100" cy="652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352</Words>
  <Application>Microsoft Office PowerPoint</Application>
  <PresentationFormat>Προβολή στην οθόνη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Προεπιλεγμένη σχεδίαση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MOD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papanata</dc:creator>
  <cp:lastModifiedBy>ΜΠΑΛΤΟΓΙΑΝΝΗΣ ΝΙΚΟΛΑΟΣ</cp:lastModifiedBy>
  <cp:revision>44</cp:revision>
  <cp:lastPrinted>2017-04-04T12:41:14Z</cp:lastPrinted>
  <dcterms:created xsi:type="dcterms:W3CDTF">2009-11-25T07:24:02Z</dcterms:created>
  <dcterms:modified xsi:type="dcterms:W3CDTF">2017-04-04T12:41:15Z</dcterms:modified>
</cp:coreProperties>
</file>